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3"/>
    <p:sldId id="296" r:id="rId4"/>
    <p:sldId id="297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303" r:id="rId14"/>
    <p:sldId id="304" r:id="rId15"/>
    <p:sldId id="308" r:id="rId16"/>
    <p:sldId id="305" r:id="rId17"/>
    <p:sldId id="307" r:id="rId18"/>
    <p:sldId id="306" r:id="rId19"/>
    <p:sldId id="309" r:id="rId20"/>
    <p:sldId id="257" r:id="rId21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01A180-22A2-4306-B007-EC7AB8FE00C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163BC-04A6-42F2-B6A4-49A9EF50AD4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7882" y="954740"/>
            <a:ext cx="11429999" cy="56522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6" name="标题占位符 1"/>
          <p:cNvSpPr>
            <a:spLocks noGrp="1"/>
          </p:cNvSpPr>
          <p:nvPr>
            <p:ph type="title"/>
          </p:nvPr>
        </p:nvSpPr>
        <p:spPr>
          <a:xfrm>
            <a:off x="537882" y="138112"/>
            <a:ext cx="5885329" cy="542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37882" y="138112"/>
            <a:ext cx="5885329" cy="542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7882" y="915492"/>
            <a:ext cx="11349318" cy="5630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/>
              <a:t>五级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200" y="138112"/>
            <a:ext cx="1905000" cy="542925"/>
          </a:xfrm>
          <a:prstGeom prst="rect">
            <a:avLst/>
          </a:prstGeom>
        </p:spPr>
      </p:pic>
      <p:cxnSp>
        <p:nvCxnSpPr>
          <p:cNvPr id="9" name="直接连接符 8"/>
          <p:cNvCxnSpPr/>
          <p:nvPr userDrawn="1"/>
        </p:nvCxnSpPr>
        <p:spPr>
          <a:xfrm>
            <a:off x="0" y="790080"/>
            <a:ext cx="12192000" cy="16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zh-CN" altLang="en-US" b="1" dirty="0">
                <a:latin typeface="+mj-ea"/>
                <a:ea typeface="+mj-ea"/>
              </a:rPr>
              <a:t>供应商操作指导</a:t>
            </a:r>
            <a:endParaRPr lang="en-US" altLang="zh-CN" b="1" dirty="0">
              <a:latin typeface="+mj-ea"/>
              <a:ea typeface="+mj-ea"/>
            </a:endParaRPr>
          </a:p>
          <a:p>
            <a:r>
              <a:rPr lang="zh-CN" altLang="en-US" b="1" dirty="0">
                <a:latin typeface="+mj-ea"/>
                <a:ea typeface="+mj-ea"/>
              </a:rPr>
              <a:t>网址：</a:t>
            </a:r>
            <a:r>
              <a:rPr lang="en-US" altLang="zh-CN" b="1" dirty="0">
                <a:latin typeface="+mj-ea"/>
                <a:ea typeface="+mj-ea"/>
              </a:rPr>
              <a:t>https://eps.xtl.sh.cn/</a:t>
            </a:r>
            <a:endParaRPr lang="zh-CN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注册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5878" y="3194184"/>
            <a:ext cx="5948499" cy="35049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9" y="837656"/>
            <a:ext cx="6516394" cy="219990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6253" y="837657"/>
            <a:ext cx="5669290" cy="422202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632216" y="5549875"/>
            <a:ext cx="50982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首先输入网址进入采购系统首页，进入图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中“注册”按钮进入供应商注册声明页面，如图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中“同意”进入供应商注册页面，如图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填写注册信息，点击“提交”按钮，提示注册成功后，等待采购方审核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968414" y="1937610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68414" y="4432615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380596" y="2158848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8628" y="910710"/>
            <a:ext cx="8891452" cy="4852896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注册 </a:t>
            </a:r>
            <a:r>
              <a:rPr lang="en-US" altLang="zh-CN" dirty="0"/>
              <a:t>– </a:t>
            </a:r>
            <a:r>
              <a:rPr lang="zh-CN" altLang="en-US" dirty="0"/>
              <a:t>登录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86" y="1449174"/>
            <a:ext cx="9219101" cy="504867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63652" y="2168437"/>
            <a:ext cx="22573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注册成功后，返回到系统首页，如图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在系统首页左侧供应商登录框中填写登录信息，然后点击“登录”按钮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如果公司信息还在审批中，登录后出现图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如果公司信息被驳回后，登录后出现图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：驳回后可点击右上角“修改”进行修改公司信息，确认公司信息无误后，可点击“提交审批”再次提交到采购方进行审批，审批通过后才会正式进入系统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486" y="2474672"/>
            <a:ext cx="8591761" cy="29268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453328" y="308714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453328" y="198377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453328" y="1019058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90575"/>
            <a:ext cx="8374691" cy="3624671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修改密码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8433" y="2335258"/>
            <a:ext cx="10023567" cy="277214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39326" y="5359764"/>
            <a:ext cx="50353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公司信息审批通过后，登录系统后，进入如图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：可看到通知提醒、正在进行中的项目和可报名的项目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点击左上角小三角形，再点击修改密码，出现图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</a:rPr>
              <a:t>输入原密码和新密码，点击保存即可修改密码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98151" y="1458437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90693" y="3721329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项目列表 </a:t>
            </a:r>
            <a:r>
              <a:rPr lang="en-US" altLang="zh-CN" dirty="0"/>
              <a:t>– </a:t>
            </a:r>
            <a:r>
              <a:rPr lang="zh-CN" altLang="en-US" dirty="0"/>
              <a:t>竞价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211" y="877705"/>
            <a:ext cx="11965577" cy="358904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639157" y="4993949"/>
            <a:ext cx="4913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点击“项目列表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竞价”进入我参与的竞价项目列表页面，如图：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点击“我参与的项目”可以查看我被邀请的项目和我申请参与的项目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点击“所有项目”可以查看我参与的项目和我可以申请参与的项目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点击编号或名称可以查看项目信息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8271" y="1705098"/>
            <a:ext cx="6433269" cy="5138058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竞价（建档信息）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462" y="1360137"/>
            <a:ext cx="6852132" cy="544285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8690" y="1107750"/>
            <a:ext cx="6431311" cy="509789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3744" y="836025"/>
            <a:ext cx="6431311" cy="5138058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4927" y="2082186"/>
            <a:ext cx="29505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进入查看项目信息后，如果采购方没有邀请我，则出现“申请竞价”按钮，如图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中点击“申请竞价”后，需要等待采购方同意，出现图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采购方同意后，出现图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599889" y="240535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508107" y="240535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458883" y="240535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380360" y="240535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927" y="4342985"/>
            <a:ext cx="2950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如果采购方邀请了我，则出现“同意竞价”和“拒绝竞价”按钮，如图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点击“同意竞价”，同意后出现图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点击“拒绝竞价”，拒绝后显示已拒绝竞价，拒绝后将无法参与报价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竞价（竞价大厅）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882" y="853439"/>
            <a:ext cx="6322098" cy="43978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68" y="5251268"/>
            <a:ext cx="9817952" cy="154328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097486" y="1898192"/>
            <a:ext cx="48855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建档信息中点击“进入竞价大厅”后，出现图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中填写报价信息，点击“报价”即可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报价成功后，在报价记录中可查看报价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中点击“导入报价”进入导入产品报价页面，如图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点击“下载模板”在下载的模板中根据说明填写价格，然后点击“选择文件”将填写好的模板进行上传，再点击“上传”按钮即可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注：当只有是产品报价时才会显示导入报价按钮</a:t>
            </a:r>
            <a:endParaRPr lang="en-US" altLang="zh-CN" sz="1200" dirty="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如果是项目报价则不显示导入报价</a:t>
            </a:r>
            <a:endParaRPr lang="en-US" altLang="zh-CN" sz="1200" dirty="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75935" y="2483729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75935" y="5896374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竞价（在线答疑）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329" y="1376258"/>
            <a:ext cx="12026537" cy="36717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480546" y="5181323"/>
            <a:ext cx="52861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点击导航栏中“在线答疑”按钮，进入聊天室页面，如图：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在信息输入中填写需要发送的消息，点击“发送”按钮即可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注：我发送的消息只有采购员可以看到，其他供应商看不到我发送的消息</a:t>
            </a:r>
            <a:endParaRPr lang="en-US" altLang="zh-CN" sz="1200" dirty="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竞价（下载上传确认单）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794" y="1924089"/>
            <a:ext cx="12006550" cy="25518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456017" y="4475929"/>
            <a:ext cx="52861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竞价结束后，点击导航栏中“下载上传确认单”，进入如图：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首先点击“下载竞价确认单”，将下载的确认单进行盖章，然后点击“选择文件”进行上传，再点击“保存”即可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竞价（项目议价）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086" y="870581"/>
            <a:ext cx="7628708" cy="105474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6" y="2114870"/>
            <a:ext cx="7628708" cy="105333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6" y="3331995"/>
            <a:ext cx="7628708" cy="205837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846423" y="2728509"/>
            <a:ext cx="42456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点击导航栏中“项目议价”进入议价记录列表，如图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如果采购方发起了议价，将显示“添加议价”按钮，如图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点击“添加议价”出现图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：填写议价信息，点击“提交”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议价提交后，在议价记录列表可以看到提交的议价信息，议价状态显示“未处理”，添加的议价需要等待采购方审核，审核通过后议价状态将显示“通过”，如果审核不通过将显示“不通过”，如图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32689" y="1348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32689" y="254040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32689" y="4176518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6" y="5604066"/>
            <a:ext cx="7628708" cy="109241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338513" y="605023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竞价（项目结果）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20" y="834445"/>
            <a:ext cx="11948160" cy="173130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" y="2591880"/>
            <a:ext cx="11948160" cy="189890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74468" y="6164838"/>
            <a:ext cx="35443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点击导航栏中“项目结果”进入项目结果页面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38475" y="1515433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29766" y="3299283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" y="4517984"/>
            <a:ext cx="11948160" cy="138882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5996025" y="5841672"/>
            <a:ext cx="4245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如果自己已经中标，并且是项目分标，出现图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如果自己已经中标，并且是产品分标，出现图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如果没有中标，将显示无项目结果，出现图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29766" y="5214308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我的评分 </a:t>
            </a:r>
            <a:r>
              <a:rPr lang="en-US" altLang="zh-CN" dirty="0"/>
              <a:t>– </a:t>
            </a:r>
            <a:r>
              <a:rPr lang="zh-CN" altLang="en-US" dirty="0"/>
              <a:t>我的得分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045" y="1276713"/>
            <a:ext cx="11922034" cy="33406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122995" y="4936045"/>
            <a:ext cx="397213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点击“我的评分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我的得分”进入评分列表页面，如图：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公司信息 </a:t>
            </a:r>
            <a:r>
              <a:rPr lang="en-US" altLang="zh-CN" dirty="0"/>
              <a:t>– </a:t>
            </a:r>
            <a:r>
              <a:rPr lang="zh-CN" altLang="en-US" dirty="0"/>
              <a:t>公司信息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794" y="1032238"/>
            <a:ext cx="11965577" cy="44310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918599" y="5675943"/>
            <a:ext cx="43199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点击“公司信息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公司信息”进入查看公司信息页面，如图：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公司信息 </a:t>
            </a:r>
            <a:r>
              <a:rPr lang="en-US" altLang="zh-CN" dirty="0"/>
              <a:t>– </a:t>
            </a:r>
            <a:r>
              <a:rPr lang="zh-CN" altLang="en-US" dirty="0"/>
              <a:t>公司人员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503" y="907053"/>
            <a:ext cx="7550331" cy="208813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3" y="2995191"/>
            <a:ext cx="7550331" cy="180178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03" y="4796975"/>
            <a:ext cx="7550331" cy="130319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79668" y="196894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79668" y="37529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79668" y="5185358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784949" y="2926587"/>
            <a:ext cx="43199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点击“公司信息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公司人员”进入公司联系人信息列表页面，如图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中“添加”可以添加联系人，如图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中“启用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/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禁用”可以对联系人进行启用禁用操作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中“修改”可以修改联系人信息，如图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中“修改密码”可以修改联系人登录密码，如图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公司信息 </a:t>
            </a:r>
            <a:r>
              <a:rPr lang="en-US" altLang="zh-CN" dirty="0"/>
              <a:t>– </a:t>
            </a:r>
            <a:r>
              <a:rPr lang="zh-CN" altLang="en-US" dirty="0"/>
              <a:t>公司资质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754" y="909594"/>
            <a:ext cx="8847909" cy="23548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758" y="2285504"/>
            <a:ext cx="8969189" cy="29897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020491" y="1514510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20491" y="3528884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80546" y="5640577"/>
            <a:ext cx="4689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点击“公司信息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公司资质”进入查看资质文档列表页面，如图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中“修改”可以修改资质信息，如图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公司信息 </a:t>
            </a:r>
            <a:r>
              <a:rPr lang="en-US" altLang="zh-CN" dirty="0"/>
              <a:t>– </a:t>
            </a:r>
            <a:r>
              <a:rPr lang="zh-CN" altLang="en-US" dirty="0"/>
              <a:t>供货列表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54" y="864051"/>
            <a:ext cx="6592389" cy="19262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4" y="2790264"/>
            <a:ext cx="6592389" cy="127124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82" y="3939119"/>
            <a:ext cx="5885329" cy="291888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070588" y="1967355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70588" y="3182099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70588" y="4905758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66270" y="3843929"/>
            <a:ext cx="498995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点击“公司信息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供货列表”进入查看公司供货列表页面，如图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中“添加”可以添加供货，进入图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中“选择产品”出现图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中选择需要添加的产品，然后点击“确定”，选择的产品将自动加载到图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中操作列按钮可以删除添加的产品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填写图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中价格，点击“保存”即可成功添加供货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中“更新价格”可以修改供货产品的价格，如图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5146" y="948378"/>
            <a:ext cx="5886307" cy="214649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8799880" y="1967355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公司信息 </a:t>
            </a:r>
            <a:r>
              <a:rPr lang="en-US" altLang="zh-CN" dirty="0"/>
              <a:t>– </a:t>
            </a:r>
            <a:r>
              <a:rPr lang="zh-CN" altLang="en-US" dirty="0"/>
              <a:t>现场评审整改</a:t>
            </a:r>
            <a:endParaRPr lang="zh-CN" altLang="en-US" dirty="0"/>
          </a:p>
        </p:txBody>
      </p:sp>
      <p:pic>
        <p:nvPicPr>
          <p:cNvPr id="1026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69" y="875620"/>
            <a:ext cx="8519342" cy="231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7" y="2731696"/>
            <a:ext cx="8283192" cy="3708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7258453" y="4506151"/>
            <a:ext cx="4393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点击“公司信息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现场评审整改”进入整改列表页面，如图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中“整改”进入图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填写整改内容，上传整改附件，点击“提交”等待采购方审核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点击图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中“查看”可以查看整改内容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72668" y="143432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72668" y="4321485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文档管理 </a:t>
            </a:r>
            <a:r>
              <a:rPr lang="en-US" altLang="zh-CN" dirty="0"/>
              <a:t>– </a:t>
            </a:r>
            <a:r>
              <a:rPr lang="zh-CN" altLang="en-US" dirty="0"/>
              <a:t>文档列表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210" y="1423488"/>
            <a:ext cx="11948161" cy="3111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087548" y="4819661"/>
            <a:ext cx="3999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点击“文档管理</a:t>
            </a:r>
            <a:r>
              <a:rPr lang="en-US" altLang="zh-CN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》</a:t>
            </a:r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文档列表”进入文档列表页面，如图：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zh-CN" alt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点击列表下载列文件可以进行下载</a:t>
            </a:r>
            <a:endParaRPr lang="en-US" altLang="zh-CN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"/>
          <p:cNvSpPr txBox="1">
            <a:spLocks noChangeArrowheads="1"/>
          </p:cNvSpPr>
          <p:nvPr/>
        </p:nvSpPr>
        <p:spPr>
          <a:xfrm>
            <a:off x="3207327" y="4283363"/>
            <a:ext cx="6477000" cy="142192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+mn-ea"/>
              </a:rPr>
              <a:t>上海百酷信息科技有限公司</a:t>
            </a:r>
            <a:endParaRPr lang="en-US" altLang="zh-CN" sz="2400" b="1" dirty="0">
              <a:latin typeface="+mn-ea"/>
            </a:endParaRPr>
          </a:p>
          <a:p>
            <a:pPr marL="0" indent="0"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+mn-ea"/>
              </a:rPr>
              <a:t>提供技术支持</a:t>
            </a:r>
            <a:endParaRPr lang="en-US" altLang="zh-CN" sz="2400" b="1" dirty="0">
              <a:latin typeface="+mn-ea"/>
            </a:endParaRPr>
          </a:p>
          <a:p>
            <a:pPr marL="0" indent="0"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+mn-ea"/>
              </a:rPr>
              <a:t>联系电话：</a:t>
            </a:r>
            <a:r>
              <a:rPr lang="en-US" altLang="zh-CN" sz="2400" b="1" dirty="0">
                <a:latin typeface="+mn-ea"/>
              </a:rPr>
              <a:t>021-55666002</a:t>
            </a:r>
            <a:endParaRPr lang="en-US" altLang="zh-CN" sz="2400" b="1" dirty="0">
              <a:latin typeface="+mn-ea"/>
            </a:endParaRPr>
          </a:p>
          <a:p>
            <a:pPr marL="0" indent="0"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+mn-ea"/>
              </a:rPr>
              <a:t>E-mail: services@bestcool.com.cn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71808" y="2371437"/>
            <a:ext cx="3348038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sz="7200" b="1" dirty="0">
                <a:latin typeface="+mn-ea"/>
                <a:cs typeface="+mj-cs"/>
              </a:rPr>
              <a:t>谢谢！</a:t>
            </a:r>
            <a:endParaRPr lang="zh-CN" altLang="en-US" sz="7200" b="1" dirty="0">
              <a:latin typeface="+mn-ea"/>
              <a:cs typeface="+mj-cs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jI2ODRlYzhhYmVkMWRkYzE3ZTM0OTBmZWYxYTdiYTg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2041</Words>
  <Application>WPS 演示</Application>
  <PresentationFormat>宽屏</PresentationFormat>
  <Paragraphs>223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Arial</vt:lpstr>
      <vt:lpstr>宋体</vt:lpstr>
      <vt:lpstr>Wingdings</vt:lpstr>
      <vt:lpstr>Times New Roman</vt:lpstr>
      <vt:lpstr>Calibri</vt:lpstr>
      <vt:lpstr>微软雅黑</vt:lpstr>
      <vt:lpstr>Arial Unicode MS</vt:lpstr>
      <vt:lpstr>等线</vt:lpstr>
      <vt:lpstr>Office 主题​​</vt:lpstr>
      <vt:lpstr>PowerPoint 演示文稿</vt:lpstr>
      <vt:lpstr>注册</vt:lpstr>
      <vt:lpstr>注册 – 登录</vt:lpstr>
      <vt:lpstr>修改密码</vt:lpstr>
      <vt:lpstr>项目列表 – 竞价</vt:lpstr>
      <vt:lpstr>竞价（建档信息）</vt:lpstr>
      <vt:lpstr>竞价（竞价大厅）</vt:lpstr>
      <vt:lpstr>竞价（在线答疑）</vt:lpstr>
      <vt:lpstr>竞价（下载上传确认单）</vt:lpstr>
      <vt:lpstr>竞价（项目议价）</vt:lpstr>
      <vt:lpstr>竞价（项目结果）</vt:lpstr>
      <vt:lpstr>我的评分 – 我的得分</vt:lpstr>
      <vt:lpstr>公司信息 – 公司信息</vt:lpstr>
      <vt:lpstr>公司信息 – 公司人员</vt:lpstr>
      <vt:lpstr>公司信息 – 公司资质</vt:lpstr>
      <vt:lpstr>公司信息 – 供货列表</vt:lpstr>
      <vt:lpstr>公司信息 – 现场评审整改</vt:lpstr>
      <vt:lpstr>文档管理 – 文档列表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周 宗云</dc:creator>
  <cp:lastModifiedBy>五更瑠璃</cp:lastModifiedBy>
  <cp:revision>248</cp:revision>
  <dcterms:created xsi:type="dcterms:W3CDTF">2022-11-11T01:49:00Z</dcterms:created>
  <dcterms:modified xsi:type="dcterms:W3CDTF">2024-10-09T08:50:39Z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92D117667FF14F8A981255D979DFE7FD_12</vt:lpwstr>
  </property>
  <property fmtid="{D5CDD505-2E9C-101B-9397-08002B2CF9AE}" pid="3" name="KSOProductBuildVer">
    <vt:lpwstr>2052-12.1.0.18276</vt:lpwstr>
  </property>
</Properties>
</file>